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48" d="100"/>
          <a:sy n="48" d="100"/>
        </p:scale>
        <p:origin x="48" y="9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F035445C-404C-430E-AE6E-82F30734618F}" type="datetimeFigureOut">
              <a:rPr lang="ru-RU" smtClean="0"/>
              <a:t>27.03.2024</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EC49084-565E-4447-906D-378561632205}" type="slidenum">
              <a:rPr lang="ru-RU" smtClean="0"/>
              <a:t>‹#›</a:t>
            </a:fld>
            <a:endParaRPr lang="ru-RU"/>
          </a:p>
        </p:txBody>
      </p:sp>
    </p:spTree>
    <p:extLst>
      <p:ext uri="{BB962C8B-B14F-4D97-AF65-F5344CB8AC3E}">
        <p14:creationId xmlns:p14="http://schemas.microsoft.com/office/powerpoint/2010/main" val="42604686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035445C-404C-430E-AE6E-82F30734618F}" type="datetimeFigureOut">
              <a:rPr lang="ru-RU" smtClean="0"/>
              <a:t>27.03.2024</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EC49084-565E-4447-906D-378561632205}" type="slidenum">
              <a:rPr lang="ru-RU" smtClean="0"/>
              <a:t>‹#›</a:t>
            </a:fld>
            <a:endParaRPr lang="ru-RU"/>
          </a:p>
        </p:txBody>
      </p:sp>
    </p:spTree>
    <p:extLst>
      <p:ext uri="{BB962C8B-B14F-4D97-AF65-F5344CB8AC3E}">
        <p14:creationId xmlns:p14="http://schemas.microsoft.com/office/powerpoint/2010/main" val="40914301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035445C-404C-430E-AE6E-82F30734618F}" type="datetimeFigureOut">
              <a:rPr lang="ru-RU" smtClean="0"/>
              <a:t>27.03.2024</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EC49084-565E-4447-906D-378561632205}"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832188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F035445C-404C-430E-AE6E-82F30734618F}" type="datetimeFigureOut">
              <a:rPr lang="ru-RU" smtClean="0"/>
              <a:t>27.03.2024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EC49084-565E-4447-906D-378561632205}" type="slidenum">
              <a:rPr lang="ru-RU" smtClean="0"/>
              <a:t>‹#›</a:t>
            </a:fld>
            <a:endParaRPr lang="ru-RU"/>
          </a:p>
        </p:txBody>
      </p:sp>
    </p:spTree>
    <p:extLst>
      <p:ext uri="{BB962C8B-B14F-4D97-AF65-F5344CB8AC3E}">
        <p14:creationId xmlns:p14="http://schemas.microsoft.com/office/powerpoint/2010/main" val="15069756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F035445C-404C-430E-AE6E-82F30734618F}" type="datetimeFigureOut">
              <a:rPr lang="ru-RU" smtClean="0"/>
              <a:t>27.03.2024</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EC49084-565E-4447-906D-378561632205}"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68218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F035445C-404C-430E-AE6E-82F30734618F}" type="datetimeFigureOut">
              <a:rPr lang="ru-RU" smtClean="0"/>
              <a:t>27.03.2024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EC49084-565E-4447-906D-378561632205}" type="slidenum">
              <a:rPr lang="ru-RU" smtClean="0"/>
              <a:t>‹#›</a:t>
            </a:fld>
            <a:endParaRPr lang="ru-RU"/>
          </a:p>
        </p:txBody>
      </p:sp>
    </p:spTree>
    <p:extLst>
      <p:ext uri="{BB962C8B-B14F-4D97-AF65-F5344CB8AC3E}">
        <p14:creationId xmlns:p14="http://schemas.microsoft.com/office/powerpoint/2010/main" val="434800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035445C-404C-430E-AE6E-82F30734618F}" type="datetimeFigureOut">
              <a:rPr lang="ru-RU" smtClean="0"/>
              <a:t>27.03.2024</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EC49084-565E-4447-906D-378561632205}" type="slidenum">
              <a:rPr lang="ru-RU" smtClean="0"/>
              <a:t>‹#›</a:t>
            </a:fld>
            <a:endParaRPr lang="ru-RU"/>
          </a:p>
        </p:txBody>
      </p:sp>
    </p:spTree>
    <p:extLst>
      <p:ext uri="{BB962C8B-B14F-4D97-AF65-F5344CB8AC3E}">
        <p14:creationId xmlns:p14="http://schemas.microsoft.com/office/powerpoint/2010/main" val="28854877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035445C-404C-430E-AE6E-82F30734618F}" type="datetimeFigureOut">
              <a:rPr lang="ru-RU" smtClean="0"/>
              <a:t>27.03.2024</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EC49084-565E-4447-906D-378561632205}" type="slidenum">
              <a:rPr lang="ru-RU" smtClean="0"/>
              <a:t>‹#›</a:t>
            </a:fld>
            <a:endParaRPr lang="ru-RU"/>
          </a:p>
        </p:txBody>
      </p:sp>
    </p:spTree>
    <p:extLst>
      <p:ext uri="{BB962C8B-B14F-4D97-AF65-F5344CB8AC3E}">
        <p14:creationId xmlns:p14="http://schemas.microsoft.com/office/powerpoint/2010/main" val="11359567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035445C-404C-430E-AE6E-82F30734618F}" type="datetimeFigureOut">
              <a:rPr lang="ru-RU" smtClean="0"/>
              <a:t>27.03.2024</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EC49084-565E-4447-906D-378561632205}" type="slidenum">
              <a:rPr lang="ru-RU" smtClean="0"/>
              <a:t>‹#›</a:t>
            </a:fld>
            <a:endParaRPr lang="ru-RU"/>
          </a:p>
        </p:txBody>
      </p:sp>
    </p:spTree>
    <p:extLst>
      <p:ext uri="{BB962C8B-B14F-4D97-AF65-F5344CB8AC3E}">
        <p14:creationId xmlns:p14="http://schemas.microsoft.com/office/powerpoint/2010/main" val="28960980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035445C-404C-430E-AE6E-82F30734618F}" type="datetimeFigureOut">
              <a:rPr lang="ru-RU" smtClean="0"/>
              <a:t>27.03.2024</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EC49084-565E-4447-906D-378561632205}" type="slidenum">
              <a:rPr lang="ru-RU" smtClean="0"/>
              <a:t>‹#›</a:t>
            </a:fld>
            <a:endParaRPr lang="ru-RU"/>
          </a:p>
        </p:txBody>
      </p:sp>
    </p:spTree>
    <p:extLst>
      <p:ext uri="{BB962C8B-B14F-4D97-AF65-F5344CB8AC3E}">
        <p14:creationId xmlns:p14="http://schemas.microsoft.com/office/powerpoint/2010/main" val="11054445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F035445C-404C-430E-AE6E-82F30734618F}" type="datetimeFigureOut">
              <a:rPr lang="ru-RU" smtClean="0"/>
              <a:t>27.03.2024</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AEC49084-565E-4447-906D-378561632205}" type="slidenum">
              <a:rPr lang="ru-RU" smtClean="0"/>
              <a:t>‹#›</a:t>
            </a:fld>
            <a:endParaRPr lang="ru-RU"/>
          </a:p>
        </p:txBody>
      </p:sp>
    </p:spTree>
    <p:extLst>
      <p:ext uri="{BB962C8B-B14F-4D97-AF65-F5344CB8AC3E}">
        <p14:creationId xmlns:p14="http://schemas.microsoft.com/office/powerpoint/2010/main" val="41207650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F035445C-404C-430E-AE6E-82F30734618F}" type="datetimeFigureOut">
              <a:rPr lang="ru-RU" smtClean="0"/>
              <a:t>27.03.2024</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EC49084-565E-4447-906D-378561632205}" type="slidenum">
              <a:rPr lang="ru-RU" smtClean="0"/>
              <a:t>‹#›</a:t>
            </a:fld>
            <a:endParaRPr lang="ru-RU"/>
          </a:p>
        </p:txBody>
      </p:sp>
    </p:spTree>
    <p:extLst>
      <p:ext uri="{BB962C8B-B14F-4D97-AF65-F5344CB8AC3E}">
        <p14:creationId xmlns:p14="http://schemas.microsoft.com/office/powerpoint/2010/main" val="35690859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F035445C-404C-430E-AE6E-82F30734618F}" type="datetimeFigureOut">
              <a:rPr lang="ru-RU" smtClean="0"/>
              <a:t>27.03.2024</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EC49084-565E-4447-906D-378561632205}" type="slidenum">
              <a:rPr lang="ru-RU" smtClean="0"/>
              <a:t>‹#›</a:t>
            </a:fld>
            <a:endParaRPr lang="ru-RU"/>
          </a:p>
        </p:txBody>
      </p:sp>
    </p:spTree>
    <p:extLst>
      <p:ext uri="{BB962C8B-B14F-4D97-AF65-F5344CB8AC3E}">
        <p14:creationId xmlns:p14="http://schemas.microsoft.com/office/powerpoint/2010/main" val="13534727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35445C-404C-430E-AE6E-82F30734618F}" type="datetimeFigureOut">
              <a:rPr lang="ru-RU" smtClean="0"/>
              <a:t>27.03.2024</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EC49084-565E-4447-906D-378561632205}" type="slidenum">
              <a:rPr lang="ru-RU" smtClean="0"/>
              <a:t>‹#›</a:t>
            </a:fld>
            <a:endParaRPr lang="ru-RU"/>
          </a:p>
        </p:txBody>
      </p:sp>
    </p:spTree>
    <p:extLst>
      <p:ext uri="{BB962C8B-B14F-4D97-AF65-F5344CB8AC3E}">
        <p14:creationId xmlns:p14="http://schemas.microsoft.com/office/powerpoint/2010/main" val="42551976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F035445C-404C-430E-AE6E-82F30734618F}" type="datetimeFigureOut">
              <a:rPr lang="ru-RU" smtClean="0"/>
              <a:t>27.03.2024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EC49084-565E-4447-906D-378561632205}" type="slidenum">
              <a:rPr lang="ru-RU" smtClean="0"/>
              <a:t>‹#›</a:t>
            </a:fld>
            <a:endParaRPr lang="ru-RU"/>
          </a:p>
        </p:txBody>
      </p:sp>
    </p:spTree>
    <p:extLst>
      <p:ext uri="{BB962C8B-B14F-4D97-AF65-F5344CB8AC3E}">
        <p14:creationId xmlns:p14="http://schemas.microsoft.com/office/powerpoint/2010/main" val="27508070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F035445C-404C-430E-AE6E-82F30734618F}" type="datetimeFigureOut">
              <a:rPr lang="ru-RU" smtClean="0"/>
              <a:t>27.03.2024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EC49084-565E-4447-906D-378561632205}" type="slidenum">
              <a:rPr lang="ru-RU" smtClean="0"/>
              <a:t>‹#›</a:t>
            </a:fld>
            <a:endParaRPr lang="ru-RU"/>
          </a:p>
        </p:txBody>
      </p:sp>
    </p:spTree>
    <p:extLst>
      <p:ext uri="{BB962C8B-B14F-4D97-AF65-F5344CB8AC3E}">
        <p14:creationId xmlns:p14="http://schemas.microsoft.com/office/powerpoint/2010/main" val="8299091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035445C-404C-430E-AE6E-82F30734618F}" type="datetimeFigureOut">
              <a:rPr lang="ru-RU" smtClean="0"/>
              <a:t>27.03.2024</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EC49084-565E-4447-906D-378561632205}" type="slidenum">
              <a:rPr lang="ru-RU" smtClean="0"/>
              <a:t>‹#›</a:t>
            </a:fld>
            <a:endParaRPr lang="ru-RU"/>
          </a:p>
        </p:txBody>
      </p:sp>
    </p:spTree>
    <p:extLst>
      <p:ext uri="{BB962C8B-B14F-4D97-AF65-F5344CB8AC3E}">
        <p14:creationId xmlns:p14="http://schemas.microsoft.com/office/powerpoint/2010/main" val="11320753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93305" y="1659834"/>
            <a:ext cx="10113134" cy="2262781"/>
          </a:xfrm>
        </p:spPr>
        <p:txBody>
          <a:bodyPr>
            <a:noAutofit/>
          </a:bodyPr>
          <a:lstStyle/>
          <a:p>
            <a:pPr algn="ctr"/>
            <a:r>
              <a:rPr lang="ru-RU" sz="4400" dirty="0" smtClean="0"/>
              <a:t>Производство и использование водорода как основа </a:t>
            </a:r>
            <a:r>
              <a:rPr lang="ru-RU" sz="4400" dirty="0" err="1" smtClean="0"/>
              <a:t>низкоуглеродной</a:t>
            </a:r>
            <a:r>
              <a:rPr lang="ru-RU" sz="4400" dirty="0" smtClean="0"/>
              <a:t> экономики в России и в мире.</a:t>
            </a:r>
            <a:endParaRPr lang="ru-RU" sz="4400" dirty="0"/>
          </a:p>
        </p:txBody>
      </p:sp>
      <p:sp>
        <p:nvSpPr>
          <p:cNvPr id="3" name="Подзаголовок 2"/>
          <p:cNvSpPr>
            <a:spLocks noGrp="1"/>
          </p:cNvSpPr>
          <p:nvPr>
            <p:ph type="subTitle" idx="1"/>
          </p:nvPr>
        </p:nvSpPr>
        <p:spPr/>
        <p:txBody>
          <a:bodyPr/>
          <a:lstStyle/>
          <a:p>
            <a:r>
              <a:rPr lang="ru-RU" dirty="0" smtClean="0"/>
              <a:t>Выполнил: Аверьянов Алексей</a:t>
            </a:r>
            <a:endParaRPr lang="ru-RU" dirty="0"/>
          </a:p>
        </p:txBody>
      </p:sp>
    </p:spTree>
    <p:extLst>
      <p:ext uri="{BB962C8B-B14F-4D97-AF65-F5344CB8AC3E}">
        <p14:creationId xmlns:p14="http://schemas.microsoft.com/office/powerpoint/2010/main" val="10645220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Введение </a:t>
            </a:r>
            <a:endParaRPr lang="ru-RU" dirty="0"/>
          </a:p>
        </p:txBody>
      </p:sp>
      <p:sp>
        <p:nvSpPr>
          <p:cNvPr id="3" name="Объект 2"/>
          <p:cNvSpPr>
            <a:spLocks noGrp="1"/>
          </p:cNvSpPr>
          <p:nvPr>
            <p:ph idx="1"/>
          </p:nvPr>
        </p:nvSpPr>
        <p:spPr>
          <a:xfrm>
            <a:off x="1152939" y="1596887"/>
            <a:ext cx="10212525" cy="3777622"/>
          </a:xfrm>
        </p:spPr>
        <p:txBody>
          <a:bodyPr>
            <a:noAutofit/>
          </a:bodyPr>
          <a:lstStyle/>
          <a:p>
            <a:pPr algn="just"/>
            <a:r>
              <a:rPr lang="ru-RU" sz="2000" dirty="0"/>
              <a:t>В настоящее время всемирное сообщество сталкивается с рядом экологических проблем, включая изменение климата, загрязнение окружающей среды и истощение природных ресурсов. Для решения этих проблем необходимо перейти к более экологически чистым и устойчивым источникам энергии. Одним из наиболее перспективных вариантов является использование водорода в качестве основы </a:t>
            </a:r>
            <a:r>
              <a:rPr lang="ru-RU" sz="2000" dirty="0" err="1"/>
              <a:t>низкоуглеродной</a:t>
            </a:r>
            <a:r>
              <a:rPr lang="ru-RU" sz="2000" dirty="0"/>
              <a:t> экономики. Россия, обладающая одними из наиболее богатых запасов природного газа, имеет потенциал стать одним из лидеров в производстве и использовании водорода. Водородная экономика - это образ будущего для глобальной экономики, в которой водород становится новым глобальным энергоносителем и начинает играть роль, сопоставимую с той, которую сейчас играют уголь, нефть или газ, и гораздо важнее нынешней роли гидроэнергетики, АЭС и биоэнергетики вместе взятых.</a:t>
            </a:r>
            <a:endParaRPr lang="ru-RU" sz="2000" dirty="0"/>
          </a:p>
        </p:txBody>
      </p:sp>
      <p:pic>
        <p:nvPicPr>
          <p:cNvPr id="1026" name="Picture 2" descr="Водород — все статьи и новости - Индикатор"/>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45019" y="1"/>
            <a:ext cx="2508111" cy="157509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Как в недрах Земли образуется водород? - Hi-News.r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76744" y="5665304"/>
            <a:ext cx="1815256" cy="1192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67278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Производство водорода</a:t>
            </a:r>
            <a:endParaRPr lang="ru-RU" dirty="0"/>
          </a:p>
        </p:txBody>
      </p:sp>
      <p:sp>
        <p:nvSpPr>
          <p:cNvPr id="3" name="Объект 2"/>
          <p:cNvSpPr>
            <a:spLocks noGrp="1"/>
          </p:cNvSpPr>
          <p:nvPr>
            <p:ph idx="1"/>
          </p:nvPr>
        </p:nvSpPr>
        <p:spPr>
          <a:xfrm>
            <a:off x="675860" y="1477617"/>
            <a:ext cx="4452731" cy="3777622"/>
          </a:xfrm>
        </p:spPr>
        <p:txBody>
          <a:bodyPr>
            <a:normAutofit lnSpcReduction="10000"/>
          </a:bodyPr>
          <a:lstStyle/>
          <a:p>
            <a:pPr algn="just"/>
            <a:r>
              <a:rPr lang="ru-RU" dirty="0"/>
              <a:t>Водород может быть произведен из различных источников, включая природный газ, уголь, вода и возобновляемые источники энергии, такие как солнечная и ветровая энергия. Российский рынок природного газа имеет огромный потенциал для производства водорода: с использованием уникальных технологий можно осуществить конверсию природного газа в водород с минимальным выбросом углерода.</a:t>
            </a:r>
            <a:endParaRPr lang="ru-RU" dirty="0"/>
          </a:p>
        </p:txBody>
      </p:sp>
      <p:sp>
        <p:nvSpPr>
          <p:cNvPr id="5" name="AutoShape 4" descr="Установка производства водорода, назначение, технология, схема"/>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6" name="Рисунок 5"/>
          <p:cNvPicPr>
            <a:picLocks noChangeAspect="1"/>
          </p:cNvPicPr>
          <p:nvPr/>
        </p:nvPicPr>
        <p:blipFill>
          <a:blip r:embed="rId2"/>
          <a:stretch>
            <a:fillRect/>
          </a:stretch>
        </p:blipFill>
        <p:spPr>
          <a:xfrm>
            <a:off x="5317189" y="1477617"/>
            <a:ext cx="6487430" cy="4667901"/>
          </a:xfrm>
          <a:prstGeom prst="rect">
            <a:avLst/>
          </a:prstGeom>
        </p:spPr>
      </p:pic>
      <p:sp>
        <p:nvSpPr>
          <p:cNvPr id="7" name="AutoShape 6" descr="Оборудование для производства водорода, промышленное получение водорода,  установки для получения(производства) водорода."/>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8" name="Рисунок 7"/>
          <p:cNvPicPr>
            <a:picLocks noChangeAspect="1"/>
          </p:cNvPicPr>
          <p:nvPr/>
        </p:nvPicPr>
        <p:blipFill>
          <a:blip r:embed="rId3"/>
          <a:stretch>
            <a:fillRect/>
          </a:stretch>
        </p:blipFill>
        <p:spPr>
          <a:xfrm>
            <a:off x="484848" y="5107284"/>
            <a:ext cx="4643743" cy="1750716"/>
          </a:xfrm>
          <a:prstGeom prst="rect">
            <a:avLst/>
          </a:prstGeom>
        </p:spPr>
      </p:pic>
    </p:spTree>
    <p:extLst>
      <p:ext uri="{BB962C8B-B14F-4D97-AF65-F5344CB8AC3E}">
        <p14:creationId xmlns:p14="http://schemas.microsoft.com/office/powerpoint/2010/main" val="24908365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Энергетика на основе водорода</a:t>
            </a:r>
            <a:endParaRPr lang="ru-RU" dirty="0"/>
          </a:p>
        </p:txBody>
      </p:sp>
      <p:sp>
        <p:nvSpPr>
          <p:cNvPr id="3" name="Объект 2"/>
          <p:cNvSpPr>
            <a:spLocks noGrp="1"/>
          </p:cNvSpPr>
          <p:nvPr>
            <p:ph idx="1"/>
          </p:nvPr>
        </p:nvSpPr>
        <p:spPr>
          <a:xfrm>
            <a:off x="939316" y="1264555"/>
            <a:ext cx="4865136" cy="5335028"/>
          </a:xfrm>
        </p:spPr>
        <p:txBody>
          <a:bodyPr>
            <a:normAutofit fontScale="92500" lnSpcReduction="10000"/>
          </a:bodyPr>
          <a:lstStyle/>
          <a:p>
            <a:pPr algn="just"/>
            <a:r>
              <a:rPr lang="ru-RU" sz="2100" dirty="0"/>
              <a:t>- Применение водорода </a:t>
            </a:r>
            <a:r>
              <a:rPr lang="ru-RU" sz="2100" dirty="0" err="1"/>
              <a:t>водоразделительными</a:t>
            </a:r>
            <a:r>
              <a:rPr lang="ru-RU" sz="2100" dirty="0"/>
              <a:t> и хранительными системами позволяет накапливать энергию в виде водородного газа и использовать ее по мере необходимости.</a:t>
            </a:r>
            <a:br>
              <a:rPr lang="ru-RU" sz="2100" dirty="0"/>
            </a:br>
            <a:r>
              <a:rPr lang="ru-RU" sz="2100" dirty="0"/>
              <a:t>- Области применения включают транспортные средства, стационарные генераторы энергии, энергетические системы для домашнего использования и промышленные процессы.</a:t>
            </a:r>
            <a:br>
              <a:rPr lang="ru-RU" sz="2100" dirty="0"/>
            </a:br>
            <a:r>
              <a:rPr lang="ru-RU" sz="2100" dirty="0"/>
              <a:t>- Экономические и экологические преимущества включают снижение зависимости от ископаемых топлив, сокращение выбросов парниковых газов и повышение </a:t>
            </a:r>
            <a:r>
              <a:rPr lang="ru-RU" sz="2100" dirty="0" err="1"/>
              <a:t>энергоэффективности</a:t>
            </a:r>
            <a:r>
              <a:rPr lang="ru-RU" sz="2100" dirty="0"/>
              <a:t>.</a:t>
            </a:r>
          </a:p>
          <a:p>
            <a:endParaRPr lang="ru-RU" dirty="0"/>
          </a:p>
        </p:txBody>
      </p:sp>
      <p:sp>
        <p:nvSpPr>
          <p:cNvPr id="4" name="AutoShape 2" descr="Водородная энергетика | инженер-энергетик | Дзен"/>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5" name="Рисунок 4"/>
          <p:cNvPicPr>
            <a:picLocks noChangeAspect="1"/>
          </p:cNvPicPr>
          <p:nvPr/>
        </p:nvPicPr>
        <p:blipFill>
          <a:blip r:embed="rId2"/>
          <a:stretch>
            <a:fillRect/>
          </a:stretch>
        </p:blipFill>
        <p:spPr>
          <a:xfrm>
            <a:off x="5804452" y="1749287"/>
            <a:ext cx="6063785" cy="3955774"/>
          </a:xfrm>
          <a:prstGeom prst="rect">
            <a:avLst/>
          </a:prstGeom>
        </p:spPr>
      </p:pic>
    </p:spTree>
    <p:extLst>
      <p:ext uri="{BB962C8B-B14F-4D97-AF65-F5344CB8AC3E}">
        <p14:creationId xmlns:p14="http://schemas.microsoft.com/office/powerpoint/2010/main" val="7205121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28191" y="624110"/>
            <a:ext cx="9576421" cy="1280890"/>
          </a:xfrm>
        </p:spPr>
        <p:txBody>
          <a:bodyPr/>
          <a:lstStyle/>
          <a:p>
            <a:r>
              <a:rPr lang="ru-RU" dirty="0" smtClean="0"/>
              <a:t>Использование водорода в транспортной отрасли</a:t>
            </a:r>
            <a:endParaRPr lang="ru-RU" dirty="0"/>
          </a:p>
        </p:txBody>
      </p:sp>
      <p:sp>
        <p:nvSpPr>
          <p:cNvPr id="3" name="Объект 2"/>
          <p:cNvSpPr>
            <a:spLocks noGrp="1"/>
          </p:cNvSpPr>
          <p:nvPr>
            <p:ph idx="1"/>
          </p:nvPr>
        </p:nvSpPr>
        <p:spPr>
          <a:xfrm>
            <a:off x="1157977" y="1905000"/>
            <a:ext cx="5044040" cy="4674704"/>
          </a:xfrm>
        </p:spPr>
        <p:txBody>
          <a:bodyPr>
            <a:normAutofit/>
          </a:bodyPr>
          <a:lstStyle/>
          <a:p>
            <a:pPr algn="just"/>
            <a:r>
              <a:rPr lang="ru-RU" sz="2000" dirty="0"/>
              <a:t>- Водородные топливные элементы позволяют создавать чистые и эффективные транспортные средства.</a:t>
            </a:r>
            <a:br>
              <a:rPr lang="ru-RU" sz="2000" dirty="0"/>
            </a:br>
            <a:r>
              <a:rPr lang="ru-RU" sz="2000" dirty="0"/>
              <a:t>- Электромобили на базе водорода обеспечивают дальности поездок и быструю заправку, а также не производят выбросов парниковых газов.</a:t>
            </a:r>
            <a:br>
              <a:rPr lang="ru-RU" sz="2000" dirty="0"/>
            </a:br>
            <a:r>
              <a:rPr lang="ru-RU" sz="2000" dirty="0"/>
              <a:t>- Водородные автобусы и поезда также становятся все более популярными в городах всего мира.</a:t>
            </a:r>
            <a:endParaRPr lang="ru-RU" sz="2000" dirty="0"/>
          </a:p>
        </p:txBody>
      </p:sp>
      <p:pic>
        <p:nvPicPr>
          <p:cNvPr id="4" name="Рисунок 3"/>
          <p:cNvPicPr>
            <a:picLocks noChangeAspect="1"/>
          </p:cNvPicPr>
          <p:nvPr/>
        </p:nvPicPr>
        <p:blipFill>
          <a:blip r:embed="rId2"/>
          <a:stretch>
            <a:fillRect/>
          </a:stretch>
        </p:blipFill>
        <p:spPr>
          <a:xfrm>
            <a:off x="6202017" y="1905000"/>
            <a:ext cx="5391902" cy="2867425"/>
          </a:xfrm>
          <a:prstGeom prst="rect">
            <a:avLst/>
          </a:prstGeom>
        </p:spPr>
      </p:pic>
    </p:spTree>
    <p:extLst>
      <p:ext uri="{BB962C8B-B14F-4D97-AF65-F5344CB8AC3E}">
        <p14:creationId xmlns:p14="http://schemas.microsoft.com/office/powerpoint/2010/main" val="26265234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Вызовы и преимущества водорода</a:t>
            </a:r>
            <a:endParaRPr lang="ru-RU" dirty="0"/>
          </a:p>
        </p:txBody>
      </p:sp>
      <p:sp>
        <p:nvSpPr>
          <p:cNvPr id="3" name="Объект 2"/>
          <p:cNvSpPr>
            <a:spLocks noGrp="1"/>
          </p:cNvSpPr>
          <p:nvPr>
            <p:ph idx="1"/>
          </p:nvPr>
        </p:nvSpPr>
        <p:spPr>
          <a:xfrm>
            <a:off x="899560" y="1557131"/>
            <a:ext cx="10605052" cy="4923182"/>
          </a:xfrm>
        </p:spPr>
        <p:txBody>
          <a:bodyPr>
            <a:noAutofit/>
          </a:bodyPr>
          <a:lstStyle/>
          <a:p>
            <a:pPr algn="just"/>
            <a:r>
              <a:rPr lang="ru-RU" sz="2000" dirty="0"/>
              <a:t>Одним из основных вызовов использования водорода в </a:t>
            </a:r>
            <a:r>
              <a:rPr lang="ru-RU" sz="2000" dirty="0" err="1"/>
              <a:t>низкоуглеродной</a:t>
            </a:r>
            <a:r>
              <a:rPr lang="ru-RU" sz="2000" dirty="0"/>
              <a:t> экономике является высокая стоимость его производства и хранения. Однако с развитием новых технологий и масштабированием производства стоимость производства водорода снижается. Еще одним вызовом является необходимость строительства инфраструктуры для хранения и транспортировки водорода. Однако с увеличением спроса на водород появляются возможности для создания новых рабочих мест и развития индустрии</a:t>
            </a:r>
            <a:r>
              <a:rPr lang="ru-RU" sz="2000" dirty="0" smtClean="0"/>
              <a:t>.</a:t>
            </a:r>
            <a:r>
              <a:rPr lang="ru-RU" sz="2000" dirty="0"/>
              <a:t/>
            </a:r>
            <a:br>
              <a:rPr lang="ru-RU" sz="2000" dirty="0"/>
            </a:br>
            <a:r>
              <a:rPr lang="ru-RU" sz="2000" dirty="0"/>
              <a:t>Преимущества использования водорода явно превышают его вызовы. Водород является экологически чистым источником энергии, не выделяющим вредных веществ при сгорании. Он также обладает высокой энергетической плотностью, что делает его идеальным для использования в различных отраслях. Кроме того, водород является обновляемым ресурсом, его можно производить из возобновляемых источников энергии, что способствует устойчивому развитию.</a:t>
            </a:r>
            <a:endParaRPr lang="ru-RU" sz="2000" dirty="0"/>
          </a:p>
        </p:txBody>
      </p:sp>
    </p:spTree>
    <p:extLst>
      <p:ext uri="{BB962C8B-B14F-4D97-AF65-F5344CB8AC3E}">
        <p14:creationId xmlns:p14="http://schemas.microsoft.com/office/powerpoint/2010/main" val="34035527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Заключение</a:t>
            </a:r>
            <a:endParaRPr lang="ru-RU" dirty="0"/>
          </a:p>
        </p:txBody>
      </p:sp>
      <p:sp>
        <p:nvSpPr>
          <p:cNvPr id="3" name="Объект 2"/>
          <p:cNvSpPr>
            <a:spLocks noGrp="1"/>
          </p:cNvSpPr>
          <p:nvPr>
            <p:ph idx="1"/>
          </p:nvPr>
        </p:nvSpPr>
        <p:spPr>
          <a:xfrm>
            <a:off x="1197733" y="1457738"/>
            <a:ext cx="6157224" cy="5082209"/>
          </a:xfrm>
        </p:spPr>
        <p:txBody>
          <a:bodyPr>
            <a:noAutofit/>
          </a:bodyPr>
          <a:lstStyle/>
          <a:p>
            <a:pPr algn="just"/>
            <a:r>
              <a:rPr lang="ru-RU" sz="2000" dirty="0"/>
              <a:t>Использование водорода как основу </a:t>
            </a:r>
            <a:r>
              <a:rPr lang="ru-RU" sz="2000" dirty="0" err="1"/>
              <a:t>низкоуглеродной</a:t>
            </a:r>
            <a:r>
              <a:rPr lang="ru-RU" sz="2000" dirty="0"/>
              <a:t> экономики является неотъемлемой частью глобальной борьбы с экологическими проблемами. Россия, обладая богатыми природными ресурсами и технологическим потенциалом, имеет возможность стать одним из лидеров в производстве и использовании водорода. Однако для реализации этого потенциала необходимо продолжать исследования, разрабатывать новые технологии и инвестировать в развитие инфраструктуры. Только путем совместных усилий стран мира можно построить экологически устойчивое будущее для нашей планеты.</a:t>
            </a:r>
            <a:endParaRPr lang="ru-RU" sz="2000" dirty="0"/>
          </a:p>
        </p:txBody>
      </p:sp>
      <p:pic>
        <p:nvPicPr>
          <p:cNvPr id="4098" name="Picture 2" descr="Солнечные батареи нового поколения и «зеленый» водород — как российские  ученые решают проблемы экологи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73799" y="369204"/>
            <a:ext cx="4453158" cy="3123859"/>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4" descr="Водород против углекислого газа. Кто кого? | Пикабу"/>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5" name="Рисунок 4"/>
          <p:cNvPicPr>
            <a:picLocks noChangeAspect="1"/>
          </p:cNvPicPr>
          <p:nvPr/>
        </p:nvPicPr>
        <p:blipFill>
          <a:blip r:embed="rId3"/>
          <a:stretch>
            <a:fillRect/>
          </a:stretch>
        </p:blipFill>
        <p:spPr>
          <a:xfrm>
            <a:off x="7473799" y="3457820"/>
            <a:ext cx="4465672" cy="2505658"/>
          </a:xfrm>
          <a:prstGeom prst="rect">
            <a:avLst/>
          </a:prstGeom>
        </p:spPr>
      </p:pic>
    </p:spTree>
    <p:extLst>
      <p:ext uri="{BB962C8B-B14F-4D97-AF65-F5344CB8AC3E}">
        <p14:creationId xmlns:p14="http://schemas.microsoft.com/office/powerpoint/2010/main" val="39015946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94141" y="3089014"/>
            <a:ext cx="8911687" cy="1280890"/>
          </a:xfrm>
        </p:spPr>
        <p:txBody>
          <a:bodyPr>
            <a:normAutofit/>
          </a:bodyPr>
          <a:lstStyle/>
          <a:p>
            <a:r>
              <a:rPr lang="ru-RU" sz="4800" dirty="0" smtClean="0"/>
              <a:t>Спасибо за внимание!</a:t>
            </a:r>
            <a:endParaRPr lang="ru-RU" sz="4800" dirty="0"/>
          </a:p>
        </p:txBody>
      </p:sp>
    </p:spTree>
    <p:extLst>
      <p:ext uri="{BB962C8B-B14F-4D97-AF65-F5344CB8AC3E}">
        <p14:creationId xmlns:p14="http://schemas.microsoft.com/office/powerpoint/2010/main" val="1382500001"/>
      </p:ext>
    </p:extLst>
  </p:cSld>
  <p:clrMapOvr>
    <a:masterClrMapping/>
  </p:clrMapOvr>
  <p:timing>
    <p:tnLst>
      <p:par>
        <p:cTn id="1" dur="indefinite" restart="never" nodeType="tmRoot"/>
      </p:par>
    </p:tnLst>
  </p:timing>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13</TotalTime>
  <Words>379</Words>
  <Application>Microsoft Office PowerPoint</Application>
  <PresentationFormat>Широкоэкранный</PresentationFormat>
  <Paragraphs>15</Paragraphs>
  <Slides>8</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8</vt:i4>
      </vt:variant>
    </vt:vector>
  </HeadingPairs>
  <TitlesOfParts>
    <vt:vector size="12" baseType="lpstr">
      <vt:lpstr>Arial</vt:lpstr>
      <vt:lpstr>Century Gothic</vt:lpstr>
      <vt:lpstr>Wingdings 3</vt:lpstr>
      <vt:lpstr>Легкий дым</vt:lpstr>
      <vt:lpstr>Производство и использование водорода как основа низкоуглеродной экономики в России и в мире.</vt:lpstr>
      <vt:lpstr>Введение </vt:lpstr>
      <vt:lpstr>Производство водорода</vt:lpstr>
      <vt:lpstr>Энергетика на основе водорода</vt:lpstr>
      <vt:lpstr>Использование водорода в транспортной отрасли</vt:lpstr>
      <vt:lpstr>Вызовы и преимущества водорода</vt:lpstr>
      <vt:lpstr>Заключение</vt:lpstr>
      <vt:lpstr>Спасибо за внимание!</vt:lpstr>
    </vt:vector>
  </TitlesOfParts>
  <Company>Шатурский энергетический техникум</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Производство и использование водорода как основа низкоуглеродной экономики в России и в мире.</dc:title>
  <dc:creator>Аверьянов Алексей Станиславович</dc:creator>
  <cp:lastModifiedBy>Аверьянов Алексей Станиславович</cp:lastModifiedBy>
  <cp:revision>2</cp:revision>
  <dcterms:created xsi:type="dcterms:W3CDTF">2024-03-27T07:21:49Z</dcterms:created>
  <dcterms:modified xsi:type="dcterms:W3CDTF">2024-03-27T07:35:07Z</dcterms:modified>
</cp:coreProperties>
</file>